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345" r:id="rId2"/>
    <p:sldId id="368" r:id="rId3"/>
    <p:sldId id="369" r:id="rId4"/>
    <p:sldId id="362" r:id="rId5"/>
    <p:sldId id="367" r:id="rId6"/>
    <p:sldId id="365" r:id="rId7"/>
    <p:sldId id="366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4BAC99"/>
    <a:srgbClr val="F71CD3"/>
    <a:srgbClr val="C01CD3"/>
    <a:srgbClr val="C056D3"/>
    <a:srgbClr val="00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112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6821C-4455-CE40-B97F-2027BB899CB2}" type="datetimeFigureOut">
              <a:rPr lang="en-US" smtClean="0"/>
              <a:t>11/14/14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C6E62-B1E3-D948-A33F-79BD48619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45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EAE05BE-3708-5940-BE29-734AFB944FF8}" type="datetimeFigureOut">
              <a:rPr lang="en-US"/>
              <a:pPr>
                <a:defRPr/>
              </a:pPr>
              <a:t>11/14/14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BCF69C6-9D81-9548-8F80-DEEDEA26E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92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847D5-F7A9-354F-8435-79C37311C326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DBDB5-D9FF-FC43-9A2B-92EA9F59A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3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3003C-2641-2247-B65E-12E122986E9D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481A2-A49B-F64C-A559-5793C8947D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4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77F01-1511-344E-B499-10BFAA1ECC05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87C48-BCA9-FB47-8ADD-C90FCEA0C8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AEE83-4855-8B4B-91B9-48BEB7469D73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5EFD-B528-6641-AB6D-E22D20BE6C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2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E9E07-05B2-0440-993D-D8847AAA0AFB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4409A-BAD9-9B47-8CD6-B7848C9355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6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2497-9ED3-E644-B90E-87DE044FB5E6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B080D-95BB-2745-A13C-D4111489B0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0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CB8F9-CA51-0145-B800-8F91530CFA0B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B1318-1E6A-8441-A090-5AD8646F71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042AF-063C-DE46-AACA-B034838D78F0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879DD-5100-8C48-A16F-BDFF37164E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5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2CC4B-ABBB-7E44-B196-5FD86D97E12C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3FE35-17F9-3941-9838-FB5B12F32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A829D-00B4-F04B-96A6-3568A9A4B4B3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BC92-163A-2D43-A288-327D1D5B95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5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595C-B2E6-C34C-80C5-8BB02F70583F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850F9-4B13-834A-81C3-0C5B0CFDE3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6D19A5F9-6F8E-1A40-8C2B-33F8F6D820AE}" type="datetimeFigureOut">
              <a:rPr lang="en-US" smtClean="0"/>
              <a:pPr>
                <a:defRPr/>
              </a:pPr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4EB3CAC3-DF0C-CB49-A959-BABE7A45B8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Gill Sans"/>
          <a:ea typeface="ＭＳ Ｐゴシック" pitchFamily="-110" charset="-128"/>
          <a:cs typeface="Gill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154" y="2195218"/>
            <a:ext cx="4092035" cy="30808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94" y="17011"/>
            <a:ext cx="57476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600" b="1" dirty="0">
                <a:latin typeface="Gill Sans" charset="0"/>
                <a:cs typeface="Gill Sans" charset="0"/>
              </a:rPr>
              <a:t>Infectious Diseases</a:t>
            </a:r>
          </a:p>
          <a:p>
            <a:pPr marL="0" lvl="1"/>
            <a:r>
              <a:rPr lang="en-US" sz="3600" b="1" dirty="0">
                <a:latin typeface="Gill Sans" charset="0"/>
                <a:cs typeface="Gill Sans" charset="0"/>
              </a:rPr>
              <a:t>Lesson </a:t>
            </a:r>
            <a:r>
              <a:rPr lang="en-US" sz="3600" b="1" dirty="0" smtClean="0">
                <a:latin typeface="Gill Sans" charset="0"/>
                <a:cs typeface="Gill Sans" charset="0"/>
              </a:rPr>
              <a:t>5.4</a:t>
            </a:r>
            <a:endParaRPr lang="en-US" sz="3600" b="1" dirty="0">
              <a:latin typeface="Gill Sans" charset="0"/>
              <a:cs typeface="Gill Sans" charset="0"/>
            </a:endParaRPr>
          </a:p>
          <a:p>
            <a:pPr marL="0" lvl="1" algn="ctr"/>
            <a:endParaRPr lang="en-US" sz="3600" b="1" dirty="0" smtClean="0">
              <a:latin typeface="Gill Sans"/>
              <a:cs typeface="Gill Sans"/>
            </a:endParaRPr>
          </a:p>
          <a:p>
            <a:pPr marL="0" lvl="1" algn="ctr"/>
            <a:endParaRPr lang="en-US" sz="3600" b="1" dirty="0" smtClean="0">
              <a:latin typeface="Gill Sans"/>
              <a:cs typeface="Gill Sans"/>
            </a:endParaRPr>
          </a:p>
          <a:p>
            <a:pPr algn="ctr"/>
            <a:endParaRPr lang="en-US" sz="3600" dirty="0">
              <a:latin typeface="Gill Sans"/>
              <a:cs typeface="Gill Sans"/>
            </a:endParaRPr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575" y="1526267"/>
            <a:ext cx="2565400" cy="2336800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2290" y="3167683"/>
            <a:ext cx="3263900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820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" charset="0"/>
                <a:ea typeface="ＭＳ Ｐゴシック" charset="0"/>
              </a:rPr>
              <a:t>Lesson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400" b="1" dirty="0"/>
              <a:t>After finishing today’s lesson, you will be able to</a:t>
            </a:r>
            <a:r>
              <a:rPr lang="en-US" sz="2400" b="1" dirty="0" smtClean="0"/>
              <a:t>:</a:t>
            </a:r>
          </a:p>
          <a:p>
            <a:pPr>
              <a:buNone/>
              <a:defRPr/>
            </a:pPr>
            <a:endParaRPr lang="en-US" sz="2400" b="1" dirty="0"/>
          </a:p>
          <a:p>
            <a:pPr lvl="0"/>
            <a:r>
              <a:rPr lang="en-US" sz="2400" b="1" dirty="0"/>
              <a:t>illustrate the basic sequence of events as the body </a:t>
            </a:r>
            <a:r>
              <a:rPr lang="en-US" sz="2400" b="1" u="sng" dirty="0"/>
              <a:t>responds</a:t>
            </a:r>
            <a:r>
              <a:rPr lang="en-US" sz="2400" b="1" dirty="0"/>
              <a:t> to pathogens.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lvl="0"/>
            <a:r>
              <a:rPr lang="en-US" sz="2400" b="1" dirty="0"/>
              <a:t>summarize the big picture view of body’s innate and adaptive immune responses.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0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Spend 5 minutes reviewing the immune and pathogen cards.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94210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"/>
                <a:ea typeface="+mj-ea"/>
                <a:cs typeface="Gill Sans"/>
              </a:rPr>
              <a:t>Activity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"/>
              <a:ea typeface="+mj-ea"/>
              <a:cs typeface="Gill San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17638"/>
            <a:ext cx="8229600" cy="49905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</a:t>
            </a:r>
            <a:r>
              <a:rPr kumimoji="0" lang="en-US" sz="3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group will be assigned one (or </a:t>
            </a:r>
            <a:r>
              <a:rPr lang="en-US" sz="3300" b="1" dirty="0" smtClean="0">
                <a:latin typeface="+mn-lt"/>
                <a:ea typeface="+mn-ea"/>
                <a:cs typeface="+mn-cs"/>
              </a:rPr>
              <a:t>both) of the cases below: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b="1" dirty="0" smtClean="0">
              <a:latin typeface="+mn-lt"/>
              <a:ea typeface="+mn-ea"/>
              <a:cs typeface="+mn-cs"/>
            </a:endParaRPr>
          </a:p>
          <a:p>
            <a:pPr lvl="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Case 1.</a:t>
            </a: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 </a:t>
            </a:r>
            <a:r>
              <a:rPr lang="en-US" sz="2400" i="1" dirty="0">
                <a:latin typeface="+mn-lt"/>
                <a:ea typeface="+mn-ea"/>
                <a:cs typeface="+mn-cs"/>
              </a:rPr>
              <a:t>a</a:t>
            </a: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 practicing on the football field and you fall down on the ground. </a:t>
            </a:r>
            <a:r>
              <a:rPr lang="en-US" sz="2400" i="1" noProof="0" dirty="0" smtClean="0">
                <a:latin typeface="+mn-lt"/>
                <a:ea typeface="+mn-ea"/>
                <a:cs typeface="+mn-cs"/>
              </a:rPr>
              <a:t>Bacteria, some of them pathogens, stick to your hands. Later, on your way back to the locker room, your trip and fall </a:t>
            </a:r>
            <a:r>
              <a:rPr lang="en-US" sz="2400" i="1" dirty="0" smtClean="0">
                <a:latin typeface="+mn-lt"/>
                <a:ea typeface="+mn-ea"/>
                <a:cs typeface="+mn-cs"/>
              </a:rPr>
              <a:t>cutting </a:t>
            </a:r>
            <a:r>
              <a:rPr lang="en-US" sz="2400" i="1" noProof="0" dirty="0" smtClean="0">
                <a:latin typeface="+mn-lt"/>
                <a:ea typeface="+mn-ea"/>
                <a:cs typeface="+mn-cs"/>
              </a:rPr>
              <a:t>your hand </a:t>
            </a:r>
            <a:r>
              <a:rPr lang="en-US" sz="2400" i="1" dirty="0" smtClean="0"/>
              <a:t>deeply</a:t>
            </a:r>
            <a:r>
              <a:rPr lang="en-US" sz="2400" i="1" noProof="0" dirty="0" smtClean="0">
                <a:latin typeface="+mn-lt"/>
                <a:ea typeface="+mn-ea"/>
                <a:cs typeface="+mn-cs"/>
              </a:rPr>
              <a:t> on a piece of shattered glass lying on the ground.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i="1" noProof="0" dirty="0" smtClean="0">
                <a:latin typeface="+mn-lt"/>
                <a:ea typeface="+mn-ea"/>
                <a:cs typeface="+mn-cs"/>
              </a:rPr>
              <a:t>  </a:t>
            </a:r>
            <a:endParaRPr kumimoji="0" lang="en-US" sz="24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i="1" dirty="0" smtClean="0">
                <a:latin typeface="+mn-lt"/>
                <a:ea typeface="+mn-ea"/>
                <a:cs typeface="+mn-cs"/>
              </a:rPr>
              <a:t>Case 2. You went out to your favorite restaurant. One of the waiters has a </a:t>
            </a:r>
            <a:r>
              <a:rPr lang="en-US" sz="2400" i="1" dirty="0" err="1" smtClean="0">
                <a:latin typeface="+mn-lt"/>
                <a:ea typeface="+mn-ea"/>
                <a:cs typeface="+mn-cs"/>
              </a:rPr>
              <a:t>Norovirus</a:t>
            </a:r>
            <a:r>
              <a:rPr lang="en-US" sz="2400" i="1" dirty="0" smtClean="0">
                <a:latin typeface="+mn-lt"/>
                <a:ea typeface="+mn-ea"/>
                <a:cs typeface="+mn-cs"/>
              </a:rPr>
              <a:t> infection (stomach flu caused by a virus). Since he is handling the bread rolls, with bare hands he is </a:t>
            </a:r>
            <a:r>
              <a:rPr lang="en-US" sz="2400" i="1" dirty="0" smtClean="0"/>
              <a:t>spreading it to the customers</a:t>
            </a:r>
            <a:r>
              <a:rPr lang="en-US" sz="2400" i="1" dirty="0" smtClean="0">
                <a:latin typeface="+mn-lt"/>
                <a:ea typeface="+mn-ea"/>
                <a:cs typeface="+mn-cs"/>
              </a:rPr>
              <a:t>. </a:t>
            </a:r>
            <a:endParaRPr kumimoji="0" lang="en-US" sz="24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 the </a:t>
            </a:r>
            <a:r>
              <a:rPr lang="en-US" sz="3000" b="1" dirty="0" smtClean="0">
                <a:latin typeface="+mn-lt"/>
                <a:ea typeface="+mn-ea"/>
                <a:cs typeface="+mn-cs"/>
              </a:rPr>
              <a:t>immune cards you were given during lesson 5.1 and your notes from unit 5, 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illustrate the sequence of events your immune system will go through </a:t>
            </a: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protect</a:t>
            </a:r>
            <a:r>
              <a:rPr kumimoji="0" lang="en-US" sz="30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 from the pathogens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404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up:</a:t>
            </a:r>
            <a:br>
              <a:rPr lang="en-US" dirty="0" smtClean="0"/>
            </a:br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2660" y="1417637"/>
            <a:ext cx="11464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Physical or</a:t>
            </a:r>
          </a:p>
          <a:p>
            <a:r>
              <a:rPr lang="en-US" sz="1400" b="1" dirty="0" smtClean="0">
                <a:latin typeface="Arial"/>
                <a:cs typeface="Arial"/>
              </a:rPr>
              <a:t>Chemical</a:t>
            </a:r>
          </a:p>
          <a:p>
            <a:r>
              <a:rPr lang="en-US" sz="1400" b="1" dirty="0" smtClean="0">
                <a:latin typeface="Arial"/>
                <a:cs typeface="Arial"/>
              </a:rPr>
              <a:t>barriers or</a:t>
            </a:r>
          </a:p>
          <a:p>
            <a:r>
              <a:rPr lang="en-US" sz="1400" b="1" dirty="0" smtClean="0">
                <a:latin typeface="Arial"/>
                <a:cs typeface="Arial"/>
              </a:rPr>
              <a:t>both</a:t>
            </a:r>
            <a:endParaRPr lang="en-US" sz="1400" b="1" dirty="0">
              <a:latin typeface="Arial"/>
              <a:cs typeface="Arial"/>
            </a:endParaRPr>
          </a:p>
        </p:txBody>
      </p:sp>
      <p:pic>
        <p:nvPicPr>
          <p:cNvPr id="8" name="Picture 8" descr="24_11_HelperTcellRoles-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03" y="2532025"/>
            <a:ext cx="8542337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45203" y="3548025"/>
            <a:ext cx="566737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100" b="1"/>
              <a:t>Microbe</a:t>
            </a:r>
          </a:p>
          <a:p>
            <a:pPr algn="l"/>
            <a:endParaRPr lang="en-US" sz="1100" b="1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739028" y="3505163"/>
            <a:ext cx="828675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100" b="1"/>
              <a:t>Macrophage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932703" y="4937088"/>
            <a:ext cx="793750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100" b="1"/>
              <a:t>Self protein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678953" y="3049550"/>
            <a:ext cx="7937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100" b="1"/>
              <a:t>Self-nonself</a:t>
            </a:r>
          </a:p>
          <a:p>
            <a:pPr algn="l">
              <a:lnSpc>
                <a:spcPct val="90000"/>
              </a:lnSpc>
            </a:pPr>
            <a:r>
              <a:rPr lang="en-US" sz="1100" b="1"/>
              <a:t>complex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739403" y="3317838"/>
            <a:ext cx="60801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100" b="1" dirty="0"/>
              <a:t>T cell</a:t>
            </a:r>
          </a:p>
          <a:p>
            <a:pPr algn="l">
              <a:lnSpc>
                <a:spcPct val="90000"/>
              </a:lnSpc>
            </a:pPr>
            <a:r>
              <a:rPr lang="en-US" sz="1100" b="1" dirty="0"/>
              <a:t>receptor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671265" y="3259100"/>
            <a:ext cx="879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100" b="1" dirty="0" smtClean="0"/>
              <a:t>Cytokines</a:t>
            </a:r>
            <a:endParaRPr lang="en-US" sz="1100" b="1" dirty="0"/>
          </a:p>
          <a:p>
            <a:pPr algn="l">
              <a:lnSpc>
                <a:spcPct val="90000"/>
              </a:lnSpc>
            </a:pPr>
            <a:r>
              <a:rPr lang="en-US" sz="1100" b="1" dirty="0" smtClean="0"/>
              <a:t>stimulate</a:t>
            </a:r>
            <a:endParaRPr lang="en-US" sz="1100" b="1" dirty="0"/>
          </a:p>
          <a:p>
            <a:pPr algn="l">
              <a:lnSpc>
                <a:spcPct val="90000"/>
              </a:lnSpc>
            </a:pPr>
            <a:r>
              <a:rPr lang="en-US" sz="1100" b="1" dirty="0"/>
              <a:t>cell division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4210765" y="5272050"/>
            <a:ext cx="879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100" b="1" dirty="0" smtClean="0"/>
              <a:t>Cytokines</a:t>
            </a:r>
            <a:endParaRPr lang="en-US" sz="1100" b="1" dirty="0"/>
          </a:p>
          <a:p>
            <a:pPr algn="l">
              <a:lnSpc>
                <a:spcPct val="90000"/>
              </a:lnSpc>
            </a:pPr>
            <a:r>
              <a:rPr lang="en-US" sz="1100" b="1" dirty="0"/>
              <a:t>stimulates</a:t>
            </a:r>
          </a:p>
          <a:p>
            <a:pPr algn="l">
              <a:lnSpc>
                <a:spcPct val="90000"/>
              </a:lnSpc>
            </a:pPr>
            <a:r>
              <a:rPr lang="en-US" sz="1100" b="1" dirty="0"/>
              <a:t>helper T cell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5288678" y="4162388"/>
            <a:ext cx="465137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100" b="1"/>
              <a:t>Helper</a:t>
            </a:r>
          </a:p>
          <a:p>
            <a:pPr algn="l">
              <a:lnSpc>
                <a:spcPct val="90000"/>
              </a:lnSpc>
            </a:pPr>
            <a:r>
              <a:rPr lang="en-US" sz="1100" b="1"/>
              <a:t>T cell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2735978" y="5194263"/>
            <a:ext cx="13112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100" b="1"/>
              <a:t>Antigen-presenting</a:t>
            </a:r>
          </a:p>
          <a:p>
            <a:pPr algn="l"/>
            <a:r>
              <a:rPr lang="en-US" sz="1100" b="1"/>
              <a:t>cell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627778" y="5264113"/>
            <a:ext cx="1446212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100" b="1" dirty="0"/>
              <a:t>Antigen from microbe</a:t>
            </a:r>
          </a:p>
          <a:p>
            <a:pPr algn="l">
              <a:lnSpc>
                <a:spcPct val="90000"/>
              </a:lnSpc>
            </a:pPr>
            <a:r>
              <a:rPr lang="en-US" sz="1100" b="1" dirty="0"/>
              <a:t>(</a:t>
            </a:r>
            <a:r>
              <a:rPr lang="en-US" sz="1100" b="1" dirty="0" err="1"/>
              <a:t>nonself</a:t>
            </a:r>
            <a:r>
              <a:rPr lang="en-US" sz="1100" b="1" dirty="0"/>
              <a:t> molecule)</a:t>
            </a: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flipV="1">
            <a:off x="1335803" y="3616288"/>
            <a:ext cx="381000" cy="388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H="1">
            <a:off x="1269128" y="4378288"/>
            <a:ext cx="0" cy="88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1589803" y="4716425"/>
            <a:ext cx="320675" cy="303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 flipH="1">
            <a:off x="3342403" y="4911688"/>
            <a:ext cx="136525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>
            <a:off x="4966415" y="3628988"/>
            <a:ext cx="1588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9"/>
          <p:cNvSpPr>
            <a:spLocks/>
          </p:cNvSpPr>
          <p:nvPr/>
        </p:nvSpPr>
        <p:spPr bwMode="auto">
          <a:xfrm rot="5483256">
            <a:off x="3825003" y="3468650"/>
            <a:ext cx="133350" cy="311150"/>
          </a:xfrm>
          <a:prstGeom prst="leftBrace">
            <a:avLst>
              <a:gd name="adj1" fmla="val 1944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30"/>
          <p:cNvSpPr>
            <a:spLocks noChangeShapeType="1"/>
          </p:cNvSpPr>
          <p:nvPr/>
        </p:nvSpPr>
        <p:spPr bwMode="auto">
          <a:xfrm>
            <a:off x="3894853" y="335276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31"/>
          <p:cNvSpPr>
            <a:spLocks noChangeArrowheads="1"/>
          </p:cNvSpPr>
          <p:nvPr/>
        </p:nvSpPr>
        <p:spPr bwMode="auto">
          <a:xfrm>
            <a:off x="735203" y="4297850"/>
            <a:ext cx="146050" cy="142875"/>
          </a:xfrm>
          <a:prstGeom prst="ellipse">
            <a:avLst/>
          </a:prstGeom>
          <a:solidFill>
            <a:srgbClr val="EF1A23"/>
          </a:solidFill>
          <a:ln w="25400">
            <a:solidFill>
              <a:srgbClr val="EF1A23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EF1A23"/>
              </a:solidFill>
            </a:endParaRP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747903" y="4308962"/>
            <a:ext cx="11430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US" sz="1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9" name="Oval 33"/>
          <p:cNvSpPr>
            <a:spLocks noChangeArrowheads="1"/>
          </p:cNvSpPr>
          <p:nvPr/>
        </p:nvSpPr>
        <p:spPr bwMode="auto">
          <a:xfrm>
            <a:off x="1612592" y="4149688"/>
            <a:ext cx="146050" cy="142875"/>
          </a:xfrm>
          <a:prstGeom prst="ellipse">
            <a:avLst/>
          </a:prstGeom>
          <a:solidFill>
            <a:srgbClr val="EF1A23"/>
          </a:solidFill>
          <a:ln w="25400">
            <a:solidFill>
              <a:srgbClr val="EF1A23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EF1A23"/>
              </a:solidFill>
            </a:endParaRPr>
          </a:p>
        </p:txBody>
      </p:sp>
      <p:sp>
        <p:nvSpPr>
          <p:cNvPr id="30" name="Oval 34"/>
          <p:cNvSpPr>
            <a:spLocks noChangeArrowheads="1"/>
          </p:cNvSpPr>
          <p:nvPr/>
        </p:nvSpPr>
        <p:spPr bwMode="auto">
          <a:xfrm>
            <a:off x="4239340" y="3995700"/>
            <a:ext cx="146050" cy="142875"/>
          </a:xfrm>
          <a:prstGeom prst="ellipse">
            <a:avLst/>
          </a:prstGeom>
          <a:solidFill>
            <a:srgbClr val="EF1A23"/>
          </a:solidFill>
          <a:ln w="25400">
            <a:solidFill>
              <a:srgbClr val="EF1A23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EF1A23"/>
              </a:solidFill>
            </a:endParaRPr>
          </a:p>
        </p:txBody>
      </p:sp>
      <p:sp>
        <p:nvSpPr>
          <p:cNvPr id="31" name="Oval 35"/>
          <p:cNvSpPr>
            <a:spLocks noChangeArrowheads="1"/>
          </p:cNvSpPr>
          <p:nvPr/>
        </p:nvSpPr>
        <p:spPr bwMode="auto">
          <a:xfrm>
            <a:off x="4779090" y="4460838"/>
            <a:ext cx="146050" cy="142875"/>
          </a:xfrm>
          <a:prstGeom prst="ellipse">
            <a:avLst/>
          </a:prstGeom>
          <a:solidFill>
            <a:srgbClr val="EF1A23"/>
          </a:solidFill>
          <a:ln w="25400">
            <a:solidFill>
              <a:srgbClr val="EF1A23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EF1A23"/>
              </a:solidFill>
            </a:endParaRPr>
          </a:p>
        </p:txBody>
      </p:sp>
      <p:sp>
        <p:nvSpPr>
          <p:cNvPr id="32" name="Oval 36"/>
          <p:cNvSpPr>
            <a:spLocks noChangeArrowheads="1"/>
          </p:cNvSpPr>
          <p:nvPr/>
        </p:nvSpPr>
        <p:spPr bwMode="auto">
          <a:xfrm>
            <a:off x="6084015" y="3962363"/>
            <a:ext cx="146050" cy="142875"/>
          </a:xfrm>
          <a:prstGeom prst="ellipse">
            <a:avLst/>
          </a:prstGeom>
          <a:solidFill>
            <a:srgbClr val="EF1A23"/>
          </a:solidFill>
          <a:ln w="25400">
            <a:solidFill>
              <a:srgbClr val="EF1A23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EF1A23"/>
              </a:solidFill>
            </a:endParaRPr>
          </a:p>
        </p:txBody>
      </p:sp>
      <p:sp>
        <p:nvSpPr>
          <p:cNvPr id="33" name="Oval 37"/>
          <p:cNvSpPr>
            <a:spLocks noChangeArrowheads="1"/>
          </p:cNvSpPr>
          <p:nvPr/>
        </p:nvSpPr>
        <p:spPr bwMode="auto">
          <a:xfrm>
            <a:off x="6644403" y="3935375"/>
            <a:ext cx="146050" cy="142875"/>
          </a:xfrm>
          <a:prstGeom prst="ellipse">
            <a:avLst/>
          </a:prstGeom>
          <a:solidFill>
            <a:srgbClr val="EF1A23"/>
          </a:solidFill>
          <a:ln w="25400">
            <a:solidFill>
              <a:srgbClr val="EF1A23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EF1A23"/>
              </a:solidFill>
            </a:endParaRPr>
          </a:p>
        </p:txBody>
      </p:sp>
      <p:sp>
        <p:nvSpPr>
          <p:cNvPr id="34" name="Oval 38"/>
          <p:cNvSpPr>
            <a:spLocks noChangeArrowheads="1"/>
          </p:cNvSpPr>
          <p:nvPr/>
        </p:nvSpPr>
        <p:spPr bwMode="auto">
          <a:xfrm>
            <a:off x="6644403" y="4448138"/>
            <a:ext cx="146050" cy="142875"/>
          </a:xfrm>
          <a:prstGeom prst="ellipse">
            <a:avLst/>
          </a:prstGeom>
          <a:solidFill>
            <a:srgbClr val="EF1A23"/>
          </a:solidFill>
          <a:ln w="25400">
            <a:solidFill>
              <a:srgbClr val="EF1A23"/>
            </a:solidFill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EF1A23"/>
              </a:solidFill>
            </a:endParaRPr>
          </a:p>
        </p:txBody>
      </p:sp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1623705" y="4154450"/>
            <a:ext cx="11430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US" sz="1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6" name="Text Box 40"/>
          <p:cNvSpPr txBox="1">
            <a:spLocks noChangeArrowheads="1"/>
          </p:cNvSpPr>
          <p:nvPr/>
        </p:nvSpPr>
        <p:spPr bwMode="auto">
          <a:xfrm>
            <a:off x="4242515" y="4003638"/>
            <a:ext cx="11430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US" sz="10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4790203" y="4473538"/>
            <a:ext cx="11430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US" sz="10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8" name="Text Box 42"/>
          <p:cNvSpPr txBox="1">
            <a:spLocks noChangeArrowheads="1"/>
          </p:cNvSpPr>
          <p:nvPr/>
        </p:nvSpPr>
        <p:spPr bwMode="auto">
          <a:xfrm>
            <a:off x="6093540" y="3973475"/>
            <a:ext cx="11430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US" sz="1000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9" name="Text Box 43"/>
          <p:cNvSpPr txBox="1">
            <a:spLocks noChangeArrowheads="1"/>
          </p:cNvSpPr>
          <p:nvPr/>
        </p:nvSpPr>
        <p:spPr bwMode="auto">
          <a:xfrm>
            <a:off x="6661865" y="3941725"/>
            <a:ext cx="11430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US" sz="1000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6665040" y="4460838"/>
            <a:ext cx="114300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en-US" sz="1000" b="1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1" name="Text Box 45"/>
          <p:cNvSpPr txBox="1">
            <a:spLocks noChangeArrowheads="1"/>
          </p:cNvSpPr>
          <p:nvPr/>
        </p:nvSpPr>
        <p:spPr bwMode="auto">
          <a:xfrm>
            <a:off x="6784103" y="3041613"/>
            <a:ext cx="392112" cy="13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100" b="1"/>
              <a:t>B cell</a:t>
            </a:r>
          </a:p>
        </p:txBody>
      </p:sp>
      <p:sp>
        <p:nvSpPr>
          <p:cNvPr id="42" name="Text Box 46"/>
          <p:cNvSpPr txBox="1">
            <a:spLocks noChangeArrowheads="1"/>
          </p:cNvSpPr>
          <p:nvPr/>
        </p:nvSpPr>
        <p:spPr bwMode="auto">
          <a:xfrm>
            <a:off x="6684090" y="5206963"/>
            <a:ext cx="6715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100" b="1"/>
              <a:t>Cytotoxic</a:t>
            </a:r>
          </a:p>
          <a:p>
            <a:pPr algn="l">
              <a:lnSpc>
                <a:spcPct val="90000"/>
              </a:lnSpc>
            </a:pPr>
            <a:r>
              <a:rPr lang="en-US" sz="1100" b="1"/>
              <a:t>T cell</a:t>
            </a:r>
          </a:p>
        </p:txBody>
      </p:sp>
      <p:sp>
        <p:nvSpPr>
          <p:cNvPr id="43" name="Text Box 48"/>
          <p:cNvSpPr txBox="1">
            <a:spLocks noChangeArrowheads="1"/>
          </p:cNvSpPr>
          <p:nvPr/>
        </p:nvSpPr>
        <p:spPr bwMode="auto">
          <a:xfrm>
            <a:off x="7050803" y="4021100"/>
            <a:ext cx="11334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100" b="1" dirty="0" smtClean="0"/>
              <a:t>Cytokines</a:t>
            </a:r>
            <a:endParaRPr lang="en-US" sz="1100" b="1" dirty="0"/>
          </a:p>
          <a:p>
            <a:pPr algn="l">
              <a:lnSpc>
                <a:spcPct val="90000"/>
              </a:lnSpc>
            </a:pPr>
            <a:r>
              <a:rPr lang="en-US" sz="1100" b="1" dirty="0" smtClean="0"/>
              <a:t>activate </a:t>
            </a:r>
            <a:r>
              <a:rPr lang="en-US" sz="1100" b="1" dirty="0"/>
              <a:t>B cells</a:t>
            </a:r>
          </a:p>
          <a:p>
            <a:pPr algn="l">
              <a:lnSpc>
                <a:spcPct val="90000"/>
              </a:lnSpc>
            </a:pPr>
            <a:r>
              <a:rPr lang="en-US" sz="1100" b="1" dirty="0"/>
              <a:t>and other T cells</a:t>
            </a:r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7849315" y="4886289"/>
            <a:ext cx="959721" cy="82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200" b="1" dirty="0" smtClean="0"/>
              <a:t>Killing of infected host cells and memory</a:t>
            </a:r>
            <a:endParaRPr lang="en-US" sz="1200" b="1" dirty="0"/>
          </a:p>
        </p:txBody>
      </p: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7877890" y="2755863"/>
            <a:ext cx="866775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</a:pPr>
            <a:r>
              <a:rPr lang="en-US" sz="1200" b="1" dirty="0" smtClean="0"/>
              <a:t>Antibodies and B cell memory</a:t>
            </a:r>
            <a:endParaRPr lang="en-US" sz="1200" b="1" dirty="0"/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169460" y="1629433"/>
            <a:ext cx="1575565" cy="19550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580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29" grpId="1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2"/>
          <p:cNvGrpSpPr/>
          <p:nvPr/>
        </p:nvGrpSpPr>
        <p:grpSpPr>
          <a:xfrm>
            <a:off x="0" y="-291060"/>
            <a:ext cx="9143999" cy="6652251"/>
            <a:chOff x="0" y="0"/>
            <a:chExt cx="9143999" cy="6652251"/>
          </a:xfrm>
        </p:grpSpPr>
        <p:grpSp>
          <p:nvGrpSpPr>
            <p:cNvPr id="9" name="Group 8"/>
            <p:cNvGrpSpPr/>
            <p:nvPr/>
          </p:nvGrpSpPr>
          <p:grpSpPr>
            <a:xfrm>
              <a:off x="2735124" y="3318202"/>
              <a:ext cx="3991998" cy="1607687"/>
              <a:chOff x="2595766" y="2952058"/>
              <a:chExt cx="3991998" cy="1607687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2595766" y="2952058"/>
                <a:ext cx="3991998" cy="1607687"/>
              </a:xfrm>
              <a:prstGeom prst="rect">
                <a:avLst/>
              </a:prstGeom>
              <a:solidFill>
                <a:srgbClr val="CCE0FF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/>
                  <a:cs typeface="Calibri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2957503" y="3217292"/>
                <a:ext cx="3228994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000" dirty="0" smtClean="0">
                    <a:latin typeface="Calibri"/>
                    <a:cs typeface="Calibri"/>
                  </a:rPr>
                  <a:t>Adaptive responses</a:t>
                </a:r>
              </a:p>
              <a:p>
                <a:pPr algn="ctr"/>
                <a:r>
                  <a:rPr lang="en-US" sz="3000" dirty="0" smtClean="0">
                    <a:latin typeface="Calibri"/>
                    <a:cs typeface="Calibri"/>
                  </a:rPr>
                  <a:t>do the rest</a:t>
                </a:r>
                <a:endParaRPr lang="en-US" sz="3000" dirty="0">
                  <a:latin typeface="Calibri"/>
                  <a:cs typeface="Calibri"/>
                </a:endParaRPr>
              </a:p>
            </p:txBody>
          </p:sp>
        </p:grpSp>
        <p:grpSp>
          <p:nvGrpSpPr>
            <p:cNvPr id="10" name="Group 7"/>
            <p:cNvGrpSpPr/>
            <p:nvPr/>
          </p:nvGrpSpPr>
          <p:grpSpPr>
            <a:xfrm>
              <a:off x="2725242" y="1354366"/>
              <a:ext cx="3991998" cy="1862631"/>
              <a:chOff x="2576001" y="976780"/>
              <a:chExt cx="3991998" cy="1862631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2576001" y="976780"/>
                <a:ext cx="3991998" cy="1847824"/>
              </a:xfrm>
              <a:prstGeom prst="rect">
                <a:avLst/>
              </a:prstGeom>
              <a:solidFill>
                <a:srgbClr val="66FFCC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/>
                  <a:cs typeface="Calibri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2735972" y="1362083"/>
                <a:ext cx="3711585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000" dirty="0" smtClean="0">
                    <a:latin typeface="Calibri"/>
                    <a:cs typeface="Calibri"/>
                  </a:rPr>
                  <a:t>Innate responses</a:t>
                </a:r>
              </a:p>
              <a:p>
                <a:pPr algn="ctr"/>
                <a:r>
                  <a:rPr lang="en-US" sz="3000" dirty="0" smtClean="0">
                    <a:latin typeface="Calibri"/>
                    <a:cs typeface="Calibri"/>
                  </a:rPr>
                  <a:t>clear 99% of infections</a:t>
                </a:r>
              </a:p>
              <a:p>
                <a:pPr algn="ctr"/>
                <a:endParaRPr lang="en-US" sz="3000" dirty="0">
                  <a:latin typeface="Calibri"/>
                  <a:cs typeface="Calibri"/>
                </a:endParaRPr>
              </a:p>
            </p:txBody>
          </p:sp>
        </p:grpSp>
        <p:grpSp>
          <p:nvGrpSpPr>
            <p:cNvPr id="13" name="Group 9"/>
            <p:cNvGrpSpPr/>
            <p:nvPr/>
          </p:nvGrpSpPr>
          <p:grpSpPr>
            <a:xfrm>
              <a:off x="2735124" y="5044564"/>
              <a:ext cx="3991998" cy="1607687"/>
              <a:chOff x="2576001" y="4747072"/>
              <a:chExt cx="3991998" cy="1607687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576001" y="4747072"/>
                <a:ext cx="3991998" cy="16076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alibri"/>
                  <a:cs typeface="Calibri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611377" y="5258527"/>
                <a:ext cx="3935129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000" dirty="0" smtClean="0">
                    <a:latin typeface="Calibri"/>
                    <a:cs typeface="Calibri"/>
                  </a:rPr>
                  <a:t>And they don’t forget ...</a:t>
                </a:r>
                <a:endParaRPr lang="en-US" sz="3000" dirty="0">
                  <a:latin typeface="Calibri"/>
                  <a:cs typeface="Calibri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57200" y="565380"/>
              <a:ext cx="83249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Gill Sans"/>
                  <a:cs typeface="Gill Sans"/>
                </a:rPr>
                <a:t>  The bottom line…</a:t>
              </a:r>
              <a:endParaRPr lang="en-US" sz="3600" b="1" dirty="0">
                <a:latin typeface="Gill Sans"/>
                <a:cs typeface="Gill San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0" y="0"/>
              <a:ext cx="9143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8504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Gill Sans" charset="0"/>
                <a:ea typeface="ＭＳ Ｐゴシック" charset="0"/>
              </a:rPr>
              <a:t>Homework</a:t>
            </a:r>
            <a:endParaRPr lang="en-US" dirty="0">
              <a:latin typeface="Gill Sans" charset="0"/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4338"/>
            <a:ext cx="8407400" cy="19478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dirty="0" smtClean="0"/>
              <a:t>The immune system is our major defense system against pathogens. Write one paragraph on how you might be able to boost your immune system. </a:t>
            </a:r>
          </a:p>
          <a:p>
            <a:pPr>
              <a:buFont typeface="Arial" charset="0"/>
              <a:buNone/>
              <a:defRPr/>
            </a:pPr>
            <a:endParaRPr lang="en-US" sz="2400" b="1" dirty="0" smtClean="0"/>
          </a:p>
          <a:p>
            <a:pPr>
              <a:buFont typeface="Arial" charset="0"/>
              <a:buNone/>
              <a:defRPr/>
            </a:pPr>
            <a:endParaRPr lang="en-US" sz="2400" b="1" dirty="0"/>
          </a:p>
          <a:p>
            <a:pPr>
              <a:buFont typeface="Arial" charset="0"/>
              <a:buNone/>
              <a:defRPr/>
            </a:pPr>
            <a:endParaRPr lang="en-US" sz="2400" b="1" dirty="0" smtClean="0"/>
          </a:p>
          <a:p>
            <a:pPr>
              <a:buFont typeface="Arial" charset="0"/>
              <a:buNone/>
              <a:defRPr/>
            </a:pPr>
            <a:endParaRPr lang="en-US" sz="2400" b="1" dirty="0" smtClean="0"/>
          </a:p>
          <a:p>
            <a:pPr lvl="0">
              <a:buFont typeface="Arial"/>
              <a:buChar char="•"/>
            </a:pPr>
            <a:endParaRPr lang="en-US" sz="2400" dirty="0"/>
          </a:p>
          <a:p>
            <a:pPr>
              <a:buFont typeface="Arial" charset="0"/>
              <a:buNone/>
              <a:defRPr/>
            </a:pPr>
            <a:endParaRPr lang="en-US" sz="2400" b="1" dirty="0" smtClean="0"/>
          </a:p>
          <a:p>
            <a:pPr marL="0" lvl="1" indent="0">
              <a:buNone/>
              <a:defRPr/>
            </a:pPr>
            <a:endParaRPr lang="en-US" sz="2400" dirty="0" smtClean="0"/>
          </a:p>
          <a:p>
            <a:pPr marL="0" lvl="1" indent="0">
              <a:buNone/>
              <a:defRPr/>
            </a:pPr>
            <a:endParaRPr lang="en-US" sz="2400" dirty="0" smtClean="0"/>
          </a:p>
          <a:p>
            <a:pPr>
              <a:buFont typeface="Arial" charset="0"/>
              <a:buNone/>
              <a:defRPr/>
            </a:pPr>
            <a:endParaRPr lang="en-US" sz="2400" b="1" dirty="0"/>
          </a:p>
          <a:p>
            <a:pPr>
              <a:buFont typeface="Arial"/>
              <a:buNone/>
              <a:defRPr/>
            </a:pPr>
            <a:endParaRPr lang="en-US" sz="2400" b="1" u="sng" dirty="0" smtClean="0"/>
          </a:p>
          <a:p>
            <a:pPr marL="0" indent="0">
              <a:buFont typeface="Arial" charset="0"/>
              <a:buNone/>
              <a:defRPr/>
            </a:pPr>
            <a:endParaRPr lang="en-US" sz="2400" b="1" dirty="0" smtClean="0"/>
          </a:p>
          <a:p>
            <a:pPr>
              <a:defRPr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51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68367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15672</TotalTime>
  <Words>328</Words>
  <Application>Microsoft Macintosh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Theme</vt:lpstr>
      <vt:lpstr>PowerPoint Presentation</vt:lpstr>
      <vt:lpstr>Lesson Objectives:</vt:lpstr>
      <vt:lpstr>Do Now</vt:lpstr>
      <vt:lpstr>PowerPoint Presentation</vt:lpstr>
      <vt:lpstr>Wrap up: Putting it all together</vt:lpstr>
      <vt:lpstr>PowerPoint Presentation</vt:lpstr>
      <vt:lpstr>Homework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Infectious Diseases Module !</dc:title>
  <dc:creator>berri jacque</dc:creator>
  <cp:lastModifiedBy>Desislava</cp:lastModifiedBy>
  <cp:revision>108</cp:revision>
  <cp:lastPrinted>2014-08-05T21:41:33Z</cp:lastPrinted>
  <dcterms:created xsi:type="dcterms:W3CDTF">2014-02-28T16:37:15Z</dcterms:created>
  <dcterms:modified xsi:type="dcterms:W3CDTF">2014-11-14T21:07:42Z</dcterms:modified>
</cp:coreProperties>
</file>